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75" r:id="rId4"/>
    <p:sldId id="270" r:id="rId5"/>
    <p:sldId id="271" r:id="rId6"/>
    <p:sldId id="276" r:id="rId7"/>
    <p:sldId id="272" r:id="rId8"/>
    <p:sldId id="273" r:id="rId9"/>
    <p:sldId id="274" r:id="rId10"/>
    <p:sldId id="282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hKsF01blIf7UrTIxXUKRuAuXy4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0654" autoAdjust="0"/>
  </p:normalViewPr>
  <p:slideViewPr>
    <p:cSldViewPr snapToGrid="0">
      <p:cViewPr varScale="1">
        <p:scale>
          <a:sx n="50" d="100"/>
          <a:sy n="50" d="100"/>
        </p:scale>
        <p:origin x="1906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26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7CA924-6CBE-41E8-BC60-2B1ED6F47F8D}" type="datetimeFigureOut">
              <a:rPr lang="de-DE" smtClean="0"/>
              <a:t>28.08.2024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5B0EA-5F55-4EC9-A197-23F20B339B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4449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9499084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pl-PL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Hallo, </a:t>
            </a:r>
            <a:r>
              <a:rPr lang="de-AT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unser Ziel für heute ist… </a:t>
            </a:r>
            <a:endParaRPr lang="de-DE" sz="1200" b="0" i="1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560896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AT" i="1" dirty="0"/>
              <a:t>Link zu zusätzlichem Lern- und Unterrichtsmaterial</a:t>
            </a:r>
            <a:endParaRPr i="1" dirty="0"/>
          </a:p>
        </p:txBody>
      </p:sp>
      <p:sp>
        <p:nvSpPr>
          <p:cNvPr id="114" name="Google Shape;114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1817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-AT" i="1" dirty="0"/>
              <a:t>Wir legen ein paar Spielregeln fest, damit wir in gut zusammenarbeiten.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de-AT" i="1" dirty="0"/>
          </a:p>
          <a:p>
            <a:pPr lvl="0"/>
            <a:r>
              <a:rPr lang="de-AT" sz="1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Spielregeln</a:t>
            </a:r>
            <a:endParaRPr lang="pl-PL" sz="1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Eine Person spricht gleichzeitig.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Fragen sind jederzeit möglich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Kritik an anderen soll immer in sorgfältiger, respektvoller und konstruktiver Weise geäußert werden.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Gefühle können zum Ausdruck gebracht werden; sie sollten nicht abgelehnt oder verneint werden.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Wenn jemand sich zu irgendeinem Zeitpunkt während der Simulation unwohl fühlt, können wir die Sitzung unterbrechen und das Problem besprechen/lösen.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de-AT" i="1" dirty="0"/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de-AT" sz="12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Keine Gewinner*innen – keine Verlierer*innen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Auch wenn wir es manchmal als Spiel bezeichnen, gibt es in Up </a:t>
            </a:r>
            <a:r>
              <a:rPr lang="de-DE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! keine Gewinner*innen oder Verlierer*innen.</a:t>
            </a:r>
          </a:p>
          <a:p>
            <a:pPr rtl="0">
              <a:buFont typeface="Arial" panose="020B0604020202020204" pitchFamily="34" charset="0"/>
              <a:buChar char="•"/>
            </a:pP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Es gibt kein „allgemeingültiges Ziel", das erreicht werden muss, wie die meisten Punkte, das meiste Geld usw.</a:t>
            </a:r>
          </a:p>
          <a:p>
            <a:pPr rtl="0">
              <a:buFont typeface="Arial" panose="020B0604020202020204" pitchFamily="34" charset="0"/>
              <a:buChar char="•"/>
            </a:pP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Die Hauptaufgabe ist es, Erfahrungen zu sammeln,</a:t>
            </a:r>
            <a:r>
              <a:rPr lang="de-DE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aktiv teilzunehmen und die Zukunft in der Simulation Up </a:t>
            </a:r>
            <a:r>
              <a:rPr lang="de-DE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! zu gestalten!</a:t>
            </a:r>
          </a:p>
          <a:p>
            <a:pPr rtl="0"/>
            <a:endParaRPr lang="de-AT" sz="1200" b="0" i="1" u="none" strike="noStrike" cap="none" dirty="0">
              <a:solidFill>
                <a:schemeClr val="dk1"/>
              </a:solidFill>
              <a:effectLst/>
              <a:latin typeface="Calibri"/>
              <a:cs typeface="Calibri"/>
              <a:sym typeface="Calibri"/>
            </a:endParaRPr>
          </a:p>
          <a:p>
            <a:pPr rtl="0"/>
            <a:r>
              <a:rPr lang="de-AT" sz="1200" b="0" i="1" u="none" strike="noStrike" cap="none" dirty="0">
                <a:solidFill>
                  <a:schemeClr val="dk1"/>
                </a:solidFill>
                <a:effectLst/>
                <a:latin typeface="Calibri"/>
                <a:cs typeface="Calibri"/>
                <a:sym typeface="Calibri"/>
              </a:rPr>
              <a:t>Keine vorgegebenen Ziele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Spieler*innen setzen ihre eigenen Ziele in ihren Rollen. Es gibt einige allgemeine Aufgaben zu erledigen, um die Welt am Laufen zu halten. Wie – liegt an den Spieler*innen – </a:t>
            </a:r>
            <a:r>
              <a:rPr lang="de-DE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up</a:t>
            </a: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!</a:t>
            </a:r>
            <a:endParaRPr lang="de-DE" i="1" dirty="0"/>
          </a:p>
          <a:p>
            <a:pPr rtl="0"/>
            <a:endParaRPr lang="de-AT" i="1" dirty="0"/>
          </a:p>
          <a:p>
            <a:pPr rtl="0"/>
            <a:r>
              <a:rPr lang="de-AT" i="1" dirty="0"/>
              <a:t>Debriefing</a:t>
            </a:r>
            <a:endParaRPr lang="de-DE" i="1" dirty="0"/>
          </a:p>
          <a:p>
            <a:pPr rtl="0"/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Wir werden einige Runden spielen und am Ende des Spiels</a:t>
            </a:r>
            <a:r>
              <a:rPr lang="de-DE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werden wir über die Erfahrungen und die Ziele im Debriefing sprechen. </a:t>
            </a:r>
          </a:p>
          <a:p>
            <a:pPr rtl="0"/>
            <a:endParaRPr lang="de-DE" sz="1200" b="0" i="1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rtl="0"/>
            <a:r>
              <a:rPr lang="de-AT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Auf die Moderator*in achten:</a:t>
            </a:r>
            <a:endParaRPr lang="de-DE" sz="1200" b="0" i="1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rtl="0"/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Den</a:t>
            </a:r>
            <a:r>
              <a:rPr lang="de-DE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Ankündigungen der Moderator*in zuhören. Sie können Informationen enthalten, die für Aktionen relevant sind oder andere Auswirkungen haben.</a:t>
            </a:r>
          </a:p>
          <a:p>
            <a:pPr rtl="0"/>
            <a:endParaRPr lang="de-DE" sz="1200" b="0" i="1" u="none" strike="noStrike" cap="none" dirty="0">
              <a:solidFill>
                <a:schemeClr val="dk1"/>
              </a:solidFill>
              <a:effectLst/>
              <a:latin typeface="Calibri"/>
              <a:cs typeface="Calibri"/>
              <a:sym typeface="Calibri"/>
            </a:endParaRPr>
          </a:p>
          <a:p>
            <a:pPr rtl="0"/>
            <a:r>
              <a:rPr lang="de-AT" sz="1200" b="0" i="1" u="none" strike="noStrike" cap="none" dirty="0">
                <a:solidFill>
                  <a:schemeClr val="dk1"/>
                </a:solidFill>
                <a:effectLst/>
                <a:latin typeface="Calibri"/>
                <a:cs typeface="Calibri"/>
                <a:sym typeface="Calibri"/>
              </a:rPr>
              <a:t>Feedback</a:t>
            </a:r>
          </a:p>
          <a:p>
            <a:pPr rtl="0"/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Fragen zum Spielen der Simulation sind jederzeit möglich. Feedback zur Simulation, zum Modell oder zu etwas, das passiert ist, werden am Ende im Debriefing besprochen.</a:t>
            </a:r>
          </a:p>
          <a:p>
            <a:pPr rtl="0"/>
            <a:endParaRPr lang="de-DE" sz="1200" b="0" i="1" u="none" strike="noStrike" cap="none" dirty="0">
              <a:solidFill>
                <a:schemeClr val="dk1"/>
              </a:solidFill>
              <a:effectLst/>
              <a:latin typeface="Calibri"/>
              <a:cs typeface="Calibri"/>
              <a:sym typeface="Calibri"/>
            </a:endParaRPr>
          </a:p>
          <a:p>
            <a:pPr rtl="0"/>
            <a:r>
              <a:rPr lang="de-AT" sz="1200" b="0" i="1" u="none" strike="noStrike" cap="none" dirty="0">
                <a:solidFill>
                  <a:schemeClr val="dk1"/>
                </a:solidFill>
                <a:effectLst/>
                <a:latin typeface="Calibri"/>
                <a:cs typeface="Calibri"/>
                <a:sym typeface="Calibri"/>
              </a:rPr>
              <a:t>Komplexität und Unsicherheit</a:t>
            </a:r>
            <a:endParaRPr lang="de-AT" sz="1200" b="0" i="1" u="none" strike="noStrike" cap="none" baseline="0" dirty="0">
              <a:solidFill>
                <a:schemeClr val="dk1"/>
              </a:solidFill>
              <a:effectLst/>
              <a:latin typeface="Calibri"/>
              <a:cs typeface="Calibri"/>
              <a:sym typeface="Calibri"/>
            </a:endParaRPr>
          </a:p>
          <a:p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Keine Sorge! Am Anfang gibt es viel Information, aber es wird alles mit der Zeit klarer werden, normalerweise nach der ersten oder zweiten Runde.</a:t>
            </a:r>
          </a:p>
          <a:p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Ihr/Sie erhaltet die Informationen nach Bedarf – Fragen sind möglich, aber nicht wundern, wenn der/die Moderator*in eine Antwort wie "Wir kommen gleich darauf zurück" gibt.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de-D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de-D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dirty="0"/>
          </a:p>
        </p:txBody>
      </p:sp>
      <p:sp>
        <p:nvSpPr>
          <p:cNvPr id="114" name="Google Shape;114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62327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Up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to You! </a:t>
            </a:r>
            <a:r>
              <a:rPr lang="en-US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Ist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eine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Simulation </a:t>
            </a:r>
            <a:r>
              <a:rPr lang="en-US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über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drei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Länder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– Rosa, </a:t>
            </a:r>
            <a:r>
              <a:rPr lang="en-US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Triland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und Magnolia</a:t>
            </a:r>
            <a:endParaRPr i="1" dirty="0"/>
          </a:p>
        </p:txBody>
      </p:sp>
      <p:sp>
        <p:nvSpPr>
          <p:cNvPr id="114" name="Google Shape;114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5090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lang="en-US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jedem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Land </a:t>
            </a:r>
            <a:r>
              <a:rPr lang="en-US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gibt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Natur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Fabriken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für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Nahrung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Energie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und </a:t>
            </a:r>
            <a:r>
              <a:rPr lang="en-US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Waren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und </a:t>
            </a:r>
            <a:r>
              <a:rPr lang="en-US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Dienstleistungen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und in </a:t>
            </a:r>
            <a:r>
              <a:rPr lang="en-US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besiedelten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Gebieten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wohnen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Menschen. </a:t>
            </a:r>
            <a:endParaRPr lang="en-US" sz="1200" b="0" i="1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46057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Ihr werdet/Sie werden</a:t>
            </a:r>
            <a:r>
              <a:rPr lang="de-DE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Rollen in einem von vier Ministerien</a:t>
            </a:r>
            <a:r>
              <a:rPr lang="de-DE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übernehmen: Wirtschaft und Handel, Wasser und Umwelt, Soziales</a:t>
            </a:r>
            <a:r>
              <a:rPr lang="de-DE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und Arbeit</a:t>
            </a: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oder Bildung und Forschung. Was ihr/Sie in diesen</a:t>
            </a:r>
            <a:r>
              <a:rPr lang="de-DE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Rollen macht/machen, liegt bei euch/Ihnen</a:t>
            </a: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lang="de-DE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up</a:t>
            </a:r>
            <a:r>
              <a:rPr lang="de-DE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de-DE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!</a:t>
            </a:r>
            <a:endParaRPr i="1" dirty="0"/>
          </a:p>
        </p:txBody>
      </p:sp>
      <p:sp>
        <p:nvSpPr>
          <p:cNvPr id="114" name="Google Shape;114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13383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US" i="1" dirty="0"/>
          </a:p>
          <a:p>
            <a:r>
              <a:rPr lang="de-AT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Übersicht über die Rollen und ihre Zuständigkeiten</a:t>
            </a:r>
            <a:r>
              <a:rPr lang="de-AT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cs typeface="Calibri"/>
                <a:sym typeface="Calibri"/>
              </a:rPr>
              <a:t>. </a:t>
            </a:r>
            <a:endParaRPr i="1" dirty="0"/>
          </a:p>
        </p:txBody>
      </p:sp>
      <p:sp>
        <p:nvSpPr>
          <p:cNvPr id="114" name="Google Shape;114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628175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lang="en-US" dirty="0"/>
          </a:p>
          <a:p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Um einen sicheren Raum zu schaffen, arbeiten wir im so genannten „</a:t>
            </a:r>
            <a:r>
              <a:rPr lang="de-DE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magic</a:t>
            </a: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circle</a:t>
            </a: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“ ("Zauberkreis„). Wir betreten einen Zauberkreis des Vertrauens und Respekts. Ihr werdet/sie </a:t>
            </a:r>
            <a:r>
              <a:rPr lang="de-DE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werdne</a:t>
            </a: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eine bestimmte Rolle in der Simulation übernehmen. In dieser Rolle könnt ihr/können Sie Dinge tun, die ihr/Sie normalerweise tun würdet, oder die ihr/Sie nicht tun würdet. Was in der Simulation passiert, ist Teil der Simulation. Sobald wir damit fertig sind, treten wir aktiv aus dem Zauberkreis und gehen zurück zu unserer Freundschaft.</a:t>
            </a:r>
            <a:r>
              <a:rPr lang="de-DE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endParaRPr lang="de-DE" sz="1200" b="0" i="1" u="none" strike="noStrike" cap="none" baseline="0" dirty="0">
              <a:solidFill>
                <a:schemeClr val="dk1"/>
              </a:solidFill>
              <a:effectLst/>
              <a:latin typeface="Calibri"/>
              <a:cs typeface="Calibri"/>
              <a:sym typeface="Calibri"/>
            </a:endParaRPr>
          </a:p>
          <a:p>
            <a:r>
              <a:rPr lang="de-AT" sz="1200" b="0" i="1" u="none" strike="noStrike" cap="none" dirty="0">
                <a:solidFill>
                  <a:schemeClr val="dk1"/>
                </a:solidFill>
                <a:effectLst/>
                <a:latin typeface="Calibri"/>
                <a:cs typeface="Calibri"/>
                <a:sym typeface="Calibri"/>
              </a:rPr>
              <a:t>Jetzt steckt/stecken</a:t>
            </a:r>
            <a:r>
              <a:rPr lang="de-AT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cs typeface="Calibri"/>
                <a:sym typeface="Calibri"/>
              </a:rPr>
              <a:t> Sie ihre Rollenkarte an. </a:t>
            </a:r>
            <a:endParaRPr i="1" dirty="0"/>
          </a:p>
        </p:txBody>
      </p:sp>
      <p:sp>
        <p:nvSpPr>
          <p:cNvPr id="114" name="Google Shape;114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58870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Die vorherigen Regierungen haben sich darauf geeinigt, Fortschritte bei der Umsetzung der </a:t>
            </a:r>
            <a:r>
              <a:rPr lang="de-DE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Sustainable</a:t>
            </a: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Development Goals zu erzielen. Aber was dies für euch/Sie und die Zukunft eurer/Ihrer Länder bedeutet, kommt nun auf euch/Sie an – </a:t>
            </a:r>
            <a:r>
              <a:rPr lang="de-DE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up</a:t>
            </a: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de-DE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! </a:t>
            </a:r>
          </a:p>
          <a:p>
            <a:pPr rtl="0"/>
            <a:r>
              <a:rPr lang="en-US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Die </a:t>
            </a:r>
            <a:r>
              <a:rPr lang="en-US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Vorgänger</a:t>
            </a:r>
            <a:r>
              <a:rPr lang="en-US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*</a:t>
            </a:r>
            <a:r>
              <a:rPr lang="en-US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innen</a:t>
            </a:r>
            <a:r>
              <a:rPr lang="en-US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haben</a:t>
            </a:r>
            <a:r>
              <a:rPr lang="en-US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aber</a:t>
            </a:r>
            <a:r>
              <a:rPr lang="en-US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ein</a:t>
            </a:r>
            <a:r>
              <a:rPr lang="en-US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paar</a:t>
            </a:r>
            <a:r>
              <a:rPr lang="en-US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Tipps in Form </a:t>
            </a:r>
            <a:r>
              <a:rPr lang="en-US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eines</a:t>
            </a:r>
            <a:r>
              <a:rPr lang="en-US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Tutorials </a:t>
            </a:r>
            <a:r>
              <a:rPr lang="en-US" sz="1200" b="0" i="1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hinterlassen</a:t>
            </a:r>
            <a:r>
              <a:rPr lang="en-US" sz="1200" b="0" i="1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 </a:t>
            </a:r>
            <a:b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</a:br>
            <a:endParaRPr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11526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Auf den Link </a:t>
            </a:r>
            <a:r>
              <a:rPr lang="en-US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klicken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und </a:t>
            </a:r>
            <a:r>
              <a:rPr lang="en-US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mit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den </a:t>
            </a:r>
            <a:r>
              <a:rPr lang="en-US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Zugangscodes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als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Players </a:t>
            </a:r>
            <a:r>
              <a:rPr lang="en-US" sz="1200" b="0" i="1" u="none" strike="noStrike" cap="none" baseline="0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einloggen</a:t>
            </a:r>
            <a:r>
              <a:rPr lang="en-US" sz="1200" b="0" i="1" u="none" strike="noStrike" cap="none" baseline="0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en-US" sz="1200" b="0" i="1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59294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2632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0439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984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049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453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6423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541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447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9238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523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4304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9031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socialsimulations.org/course/uptoyou-de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1</a:t>
            </a:fld>
            <a:endParaRPr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8441" y="0"/>
            <a:ext cx="7439025" cy="5238944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8387AD1F-9BAD-4DEE-8038-FD45AF8C1AD6}"/>
              </a:ext>
            </a:extLst>
          </p:cNvPr>
          <p:cNvSpPr txBox="1"/>
          <p:nvPr/>
        </p:nvSpPr>
        <p:spPr>
          <a:xfrm>
            <a:off x="1112520" y="5238944"/>
            <a:ext cx="10241280" cy="88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71F86954-5F20-4E96-B1F5-3BD1C3BA50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253" y="5405437"/>
            <a:ext cx="11201400" cy="1133475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163E994B-E692-B504-0C54-D1933A94EB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4805" y="319088"/>
            <a:ext cx="4482390" cy="35115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2" name="Google Shape;122;p2"/>
          <p:cNvCxnSpPr/>
          <p:nvPr/>
        </p:nvCxnSpPr>
        <p:spPr>
          <a:xfrm>
            <a:off x="3349056" y="1276690"/>
            <a:ext cx="0" cy="2125437"/>
          </a:xfrm>
          <a:prstGeom prst="straightConnector1">
            <a:avLst/>
          </a:prstGeom>
          <a:noFill/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7" name="Google Shape;127;p2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10</a:t>
            </a:fld>
            <a:endParaRPr/>
          </a:p>
        </p:txBody>
      </p:sp>
      <p:sp>
        <p:nvSpPr>
          <p:cNvPr id="7" name="Google Shape;117;p2">
            <a:extLst>
              <a:ext uri="{FF2B5EF4-FFF2-40B4-BE49-F238E27FC236}">
                <a16:creationId xmlns:a16="http://schemas.microsoft.com/office/drawing/2014/main" id="{31A6C231-BF5B-4880-B20F-49095DAFE055}"/>
              </a:ext>
            </a:extLst>
          </p:cNvPr>
          <p:cNvSpPr/>
          <p:nvPr/>
        </p:nvSpPr>
        <p:spPr>
          <a:xfrm>
            <a:off x="4020534" y="1276690"/>
            <a:ext cx="7333266" cy="5016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de-AT" sz="6000" dirty="0">
                <a:latin typeface="+mn-lt"/>
              </a:rPr>
              <a:t>Ihr wollt mehr lernen?</a:t>
            </a:r>
          </a:p>
          <a:p>
            <a:pPr lvl="0"/>
            <a:r>
              <a:rPr lang="de-AT" sz="4000" dirty="0">
                <a:latin typeface="+mn-lt"/>
              </a:rPr>
              <a:t>auf </a:t>
            </a:r>
            <a:r>
              <a:rPr lang="de-AT" sz="4000" dirty="0">
                <a:latin typeface="+mn-lt"/>
                <a:hlinkClick r:id="rId3"/>
              </a:rPr>
              <a:t>https://learn.socialsimulations.org/course/uptoyou-de/</a:t>
            </a:r>
            <a:endParaRPr lang="de-AT" sz="4000" dirty="0">
              <a:latin typeface="+mn-lt"/>
            </a:endParaRPr>
          </a:p>
          <a:p>
            <a:pPr lvl="0"/>
            <a:r>
              <a:rPr lang="de-AT" sz="4000" dirty="0">
                <a:latin typeface="+mn-lt"/>
              </a:rPr>
              <a:t>findet ihr interaktive Lernmaterialien</a:t>
            </a:r>
            <a:endParaRPr lang="de-DE" sz="2400" dirty="0">
              <a:latin typeface="+mn-lt"/>
            </a:endParaRPr>
          </a:p>
          <a:p>
            <a:pPr lvl="0"/>
            <a:endParaRPr lang="pl-PL" sz="60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pic>
        <p:nvPicPr>
          <p:cNvPr id="8" name="Obraz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650" y="576005"/>
            <a:ext cx="2422326" cy="3526805"/>
          </a:xfrm>
          <a:prstGeom prst="rect">
            <a:avLst/>
          </a:prstGeom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3B8DCAAD-585D-5746-1312-747B05E89A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4805" y="319088"/>
            <a:ext cx="4482390" cy="35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768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"/>
          <p:cNvSpPr/>
          <p:nvPr/>
        </p:nvSpPr>
        <p:spPr>
          <a:xfrm>
            <a:off x="3844650" y="1828217"/>
            <a:ext cx="7257903" cy="3046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de-A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SPIELREGELN</a:t>
            </a:r>
            <a:endParaRPr lang="pl-PL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de-AT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KEINE GEWINNER*INNEN – KEINE VERLIERER*INNEN</a:t>
            </a:r>
          </a:p>
          <a:p>
            <a:r>
              <a:rPr lang="de-AT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KEINE VORGEGEBENEN ZIELE</a:t>
            </a:r>
            <a:endParaRPr lang="pl-PL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pl-PL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DEBRIEFING</a:t>
            </a:r>
            <a:endParaRPr lang="de-AT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/>
            <a:r>
              <a:rPr lang="de-DE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AUF DIE MODERATOR*IN ACHTEN</a:t>
            </a:r>
          </a:p>
          <a:p>
            <a:pPr lvl="0"/>
            <a:r>
              <a:rPr lang="de-DE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FEEDBACK</a:t>
            </a:r>
            <a:endParaRPr lang="de-DE" sz="2400" dirty="0"/>
          </a:p>
          <a:p>
            <a:pPr lvl="0"/>
            <a:r>
              <a:rPr lang="de-DE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KOMPLEXITÄT &amp; UNSICHERHEIT</a:t>
            </a:r>
          </a:p>
          <a:p>
            <a:endParaRPr lang="pl-PL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2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2</a:t>
            </a:fld>
            <a:endParaRPr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5030" y="4418263"/>
            <a:ext cx="998822" cy="1454243"/>
          </a:xfrm>
          <a:prstGeom prst="rect">
            <a:avLst/>
          </a:prstGeom>
        </p:spPr>
      </p:pic>
      <p:sp>
        <p:nvSpPr>
          <p:cNvPr id="16" name="Google Shape;120;p2"/>
          <p:cNvSpPr/>
          <p:nvPr/>
        </p:nvSpPr>
        <p:spPr>
          <a:xfrm>
            <a:off x="583096" y="1828217"/>
            <a:ext cx="2932438" cy="83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AT" sz="4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Grundsätze</a:t>
            </a:r>
            <a:endParaRPr sz="4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" name="Google Shape;122;p2"/>
          <p:cNvCxnSpPr/>
          <p:nvPr/>
        </p:nvCxnSpPr>
        <p:spPr>
          <a:xfrm>
            <a:off x="3515534" y="1556463"/>
            <a:ext cx="0" cy="2125437"/>
          </a:xfrm>
          <a:prstGeom prst="straightConnector1">
            <a:avLst/>
          </a:prstGeom>
          <a:noFill/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" name="Obraz 2">
            <a:extLst>
              <a:ext uri="{FF2B5EF4-FFF2-40B4-BE49-F238E27FC236}">
                <a16:creationId xmlns:a16="http://schemas.microsoft.com/office/drawing/2014/main" id="{5BC9ABCE-22A2-B43B-A373-6D19C298F9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4805" y="319088"/>
            <a:ext cx="4482390" cy="3511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3</a:t>
            </a:fld>
            <a:endParaRPr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060" y="674134"/>
            <a:ext cx="2422326" cy="3526805"/>
          </a:xfrm>
          <a:prstGeom prst="rect">
            <a:avLst/>
          </a:prstGeom>
        </p:spPr>
      </p:pic>
      <p:cxnSp>
        <p:nvCxnSpPr>
          <p:cNvPr id="17" name="Google Shape;122;p2"/>
          <p:cNvCxnSpPr/>
          <p:nvPr/>
        </p:nvCxnSpPr>
        <p:spPr>
          <a:xfrm>
            <a:off x="3048805" y="1531982"/>
            <a:ext cx="0" cy="2125437"/>
          </a:xfrm>
          <a:prstGeom prst="straightConnector1">
            <a:avLst/>
          </a:prstGeom>
          <a:noFill/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" name="Obraz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372" y="1707802"/>
            <a:ext cx="1958749" cy="1340197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4631" y="1707801"/>
            <a:ext cx="1958749" cy="1340197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8114" y="1707804"/>
            <a:ext cx="1958748" cy="1340195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4216322" y="3224118"/>
            <a:ext cx="1825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2800" b="1" dirty="0">
                <a:latin typeface="+mn-lt"/>
              </a:rPr>
              <a:t>Rosa</a:t>
            </a:r>
            <a:endParaRPr lang="de-DE" sz="2800" b="1" dirty="0">
              <a:latin typeface="+mn-lt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299195" y="3224118"/>
            <a:ext cx="1825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2800" b="1" dirty="0" err="1">
                <a:latin typeface="+mn-lt"/>
              </a:rPr>
              <a:t>Triland</a:t>
            </a:r>
            <a:endParaRPr lang="de-DE" sz="2800" b="1" dirty="0">
              <a:latin typeface="+mn-lt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8639455" y="3224118"/>
            <a:ext cx="1825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2800" b="1" dirty="0" err="1">
                <a:latin typeface="+mn-lt"/>
              </a:rPr>
              <a:t>Magnolia</a:t>
            </a:r>
            <a:endParaRPr lang="de-DE" sz="2800" b="1" dirty="0">
              <a:latin typeface="+mn-lt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DA894602-378E-80EA-A6EA-C28F303595D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54805" y="319088"/>
            <a:ext cx="4482390" cy="35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674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4</a:t>
            </a:fld>
            <a:endParaRPr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060" y="674134"/>
            <a:ext cx="2422326" cy="3526805"/>
          </a:xfrm>
          <a:prstGeom prst="rect">
            <a:avLst/>
          </a:prstGeom>
        </p:spPr>
      </p:pic>
      <p:cxnSp>
        <p:nvCxnSpPr>
          <p:cNvPr id="17" name="Google Shape;122;p2"/>
          <p:cNvCxnSpPr/>
          <p:nvPr/>
        </p:nvCxnSpPr>
        <p:spPr>
          <a:xfrm>
            <a:off x="3048805" y="1531982"/>
            <a:ext cx="0" cy="2125437"/>
          </a:xfrm>
          <a:prstGeom prst="straightConnector1">
            <a:avLst/>
          </a:prstGeom>
          <a:noFill/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8" name="Obraz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6238" y="3691026"/>
            <a:ext cx="1019825" cy="101982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8849" y="3691026"/>
            <a:ext cx="1019825" cy="1019825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1460" y="3657419"/>
            <a:ext cx="1019825" cy="1019825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138" y="973591"/>
            <a:ext cx="8387246" cy="2009444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4DCC82DF-7CB4-AE12-813B-F648D79BE79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54805" y="319088"/>
            <a:ext cx="4482390" cy="35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943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5</a:t>
            </a:fld>
            <a:endParaRPr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060" y="674134"/>
            <a:ext cx="2422326" cy="3526805"/>
          </a:xfrm>
          <a:prstGeom prst="rect">
            <a:avLst/>
          </a:prstGeom>
        </p:spPr>
      </p:pic>
      <p:cxnSp>
        <p:nvCxnSpPr>
          <p:cNvPr id="17" name="Google Shape;122;p2"/>
          <p:cNvCxnSpPr/>
          <p:nvPr/>
        </p:nvCxnSpPr>
        <p:spPr>
          <a:xfrm>
            <a:off x="3048805" y="1531982"/>
            <a:ext cx="0" cy="2125437"/>
          </a:xfrm>
          <a:prstGeom prst="straightConnector1">
            <a:avLst/>
          </a:prstGeom>
          <a:noFill/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2058" name="Picture 10" descr="https://lh7-us.googleusercontent.com/Lwv_bM0v1qOJcPmZbqMgVZHYgCKP_WBgRaFQevIh50-xaspSrGht4I-9_gMtbbdOxgm_jBzwuC7tnLOjcsz0zNN-4zj6Y6EbaKzMZmiQS2qHAXvXUpI18FSMhv016iGEmScFfC2meIBwOSzftu_8P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6448" y="996098"/>
            <a:ext cx="3832935" cy="1071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s://lh7-us.googleusercontent.com/U58gG0dAqL45Z3k7p_-o3QFeSNkgG-rKixz0-7IvEiYMImoGmQsK1UnfxVKWTIY25VJAgOMZOIg8KJ2qJ2Hl27ewWkrvPSbPA3VZBLmOo-DNQwg2Wg3PpqEiYNXE5CiVubu1ttzdmQ--Hh3yU2wmDE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3737" y="996098"/>
            <a:ext cx="3884684" cy="1082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s://lh7-us.googleusercontent.com/095R6qKlZgM440URMc0a_vargxlw30S2w06qTuedQfWmdMHZQkhQPwdnurWm1mbL3x9j9vpasxx1tz9seEcVD-ogvpGuK5hmFMvaMF_vrViXS2BixpLxr7XLaXCEoKBcljEHUOJjWl19tc8H9rMDfXI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0573" y="2674032"/>
            <a:ext cx="3884684" cy="1082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https://lh7-us.googleusercontent.com/9zzzyGrHeMThYjGun4jBOw-MS3PGGTtCX9jjeqSuXM56eryYmJEEWE02DIO_tEo6Sp9pHyOZHrqT6uFOTzkLEji63AneFx3Xhojwzd5O1TZCE8gAzjoUoWMUTqmis8Ye4RX6Fh8qnVfO7I3OggCC6A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3737" y="2674032"/>
            <a:ext cx="3884684" cy="1082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4E27E870-9C44-B43D-D3CD-FC84B21CA6A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54805" y="319088"/>
            <a:ext cx="4482390" cy="35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535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6</a:t>
            </a:fld>
            <a:endParaRPr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060" y="674134"/>
            <a:ext cx="2422326" cy="3526805"/>
          </a:xfrm>
          <a:prstGeom prst="rect">
            <a:avLst/>
          </a:prstGeom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194050" y="18256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3158" y="674134"/>
            <a:ext cx="6569265" cy="5537235"/>
          </a:xfrm>
          <a:prstGeom prst="rect">
            <a:avLst/>
          </a:prstGeom>
        </p:spPr>
      </p:pic>
      <p:cxnSp>
        <p:nvCxnSpPr>
          <p:cNvPr id="6" name="Google Shape;122;p2">
            <a:extLst>
              <a:ext uri="{FF2B5EF4-FFF2-40B4-BE49-F238E27FC236}">
                <a16:creationId xmlns:a16="http://schemas.microsoft.com/office/drawing/2014/main" id="{8DDEE560-9677-42D8-960D-25DA5230A543}"/>
              </a:ext>
            </a:extLst>
          </p:cNvPr>
          <p:cNvCxnSpPr/>
          <p:nvPr/>
        </p:nvCxnSpPr>
        <p:spPr>
          <a:xfrm>
            <a:off x="3048805" y="1531982"/>
            <a:ext cx="0" cy="2125437"/>
          </a:xfrm>
          <a:prstGeom prst="straightConnector1">
            <a:avLst/>
          </a:prstGeom>
          <a:noFill/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" name="Obraz 2">
            <a:extLst>
              <a:ext uri="{FF2B5EF4-FFF2-40B4-BE49-F238E27FC236}">
                <a16:creationId xmlns:a16="http://schemas.microsoft.com/office/drawing/2014/main" id="{9337082D-DEF3-EF13-24B8-546207A0EC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4805" y="319088"/>
            <a:ext cx="4482390" cy="35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691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7</a:t>
            </a:fld>
            <a:endParaRPr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060" y="674134"/>
            <a:ext cx="2422326" cy="3526805"/>
          </a:xfrm>
          <a:prstGeom prst="rect">
            <a:avLst/>
          </a:prstGeom>
        </p:spPr>
      </p:pic>
      <p:cxnSp>
        <p:nvCxnSpPr>
          <p:cNvPr id="17" name="Google Shape;122;p2"/>
          <p:cNvCxnSpPr/>
          <p:nvPr/>
        </p:nvCxnSpPr>
        <p:spPr>
          <a:xfrm>
            <a:off x="3048805" y="1531982"/>
            <a:ext cx="0" cy="2125437"/>
          </a:xfrm>
          <a:prstGeom prst="straightConnector1">
            <a:avLst/>
          </a:prstGeom>
          <a:noFill/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Google Shape;117;p2"/>
          <p:cNvSpPr/>
          <p:nvPr/>
        </p:nvSpPr>
        <p:spPr>
          <a:xfrm>
            <a:off x="4135272" y="2261987"/>
            <a:ext cx="5749070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de-AT" sz="6000" dirty="0">
                <a:latin typeface="+mn-lt"/>
              </a:rPr>
              <a:t>Du übernimmst eine neue Rolle</a:t>
            </a:r>
            <a:r>
              <a:rPr lang="pl-PL" sz="6000" dirty="0">
                <a:latin typeface="+mn-lt"/>
              </a:rPr>
              <a:t>! </a:t>
            </a:r>
            <a:endParaRPr lang="pl-PL" sz="60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8877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8</a:t>
            </a:fld>
            <a:endParaRPr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060" y="674134"/>
            <a:ext cx="2422326" cy="3526805"/>
          </a:xfrm>
          <a:prstGeom prst="rect">
            <a:avLst/>
          </a:prstGeom>
        </p:spPr>
      </p:pic>
      <p:cxnSp>
        <p:nvCxnSpPr>
          <p:cNvPr id="17" name="Google Shape;122;p2"/>
          <p:cNvCxnSpPr/>
          <p:nvPr/>
        </p:nvCxnSpPr>
        <p:spPr>
          <a:xfrm>
            <a:off x="3048805" y="1531982"/>
            <a:ext cx="0" cy="2125437"/>
          </a:xfrm>
          <a:prstGeom prst="straightConnector1">
            <a:avLst/>
          </a:prstGeom>
          <a:noFill/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Google Shape;117;p2"/>
          <p:cNvSpPr/>
          <p:nvPr/>
        </p:nvSpPr>
        <p:spPr>
          <a:xfrm>
            <a:off x="4913195" y="2641797"/>
            <a:ext cx="4379794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6000" dirty="0">
                <a:latin typeface="+mn-lt"/>
              </a:rPr>
              <a:t>Die </a:t>
            </a:r>
            <a:r>
              <a:rPr lang="en-US" sz="6000" dirty="0" err="1">
                <a:latin typeface="+mn-lt"/>
              </a:rPr>
              <a:t>Zukunft</a:t>
            </a:r>
            <a:endParaRPr lang="pl-PL" sz="6000" dirty="0">
              <a:solidFill>
                <a:schemeClr val="dk1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BB3A5B71-197F-9A27-5EB2-41C0ADFA94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4805" y="319088"/>
            <a:ext cx="4482390" cy="35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703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9</a:t>
            </a:fld>
            <a:endParaRPr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060" y="674134"/>
            <a:ext cx="2422326" cy="3526805"/>
          </a:xfrm>
          <a:prstGeom prst="rect">
            <a:avLst/>
          </a:prstGeom>
        </p:spPr>
      </p:pic>
      <p:cxnSp>
        <p:nvCxnSpPr>
          <p:cNvPr id="17" name="Google Shape;122;p2"/>
          <p:cNvCxnSpPr/>
          <p:nvPr/>
        </p:nvCxnSpPr>
        <p:spPr>
          <a:xfrm>
            <a:off x="3048805" y="1531982"/>
            <a:ext cx="0" cy="2125437"/>
          </a:xfrm>
          <a:prstGeom prst="straightConnector1">
            <a:avLst/>
          </a:prstGeom>
          <a:noFill/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" name="pole tekstowe 3"/>
          <p:cNvSpPr txBox="1"/>
          <p:nvPr/>
        </p:nvSpPr>
        <p:spPr>
          <a:xfrm>
            <a:off x="6314381" y="2209801"/>
            <a:ext cx="5877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+mn-lt"/>
              </a:rPr>
              <a:t>https://play.socialsimulations.org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393" y="1531982"/>
            <a:ext cx="3200400" cy="3200400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6CA3CDD8-A22A-71A2-647A-92BF375CE5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4805" y="319088"/>
            <a:ext cx="4482390" cy="35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18133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730</Words>
  <Application>Microsoft Office PowerPoint</Application>
  <PresentationFormat>Panoramiczny</PresentationFormat>
  <Paragraphs>81</Paragraphs>
  <Slides>10</Slides>
  <Notes>10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CRS0005</dc:creator>
  <cp:lastModifiedBy>CRSUSER</cp:lastModifiedBy>
  <cp:revision>45</cp:revision>
  <dcterms:created xsi:type="dcterms:W3CDTF">2019-02-12T11:41:58Z</dcterms:created>
  <dcterms:modified xsi:type="dcterms:W3CDTF">2024-08-28T09:49:38Z</dcterms:modified>
</cp:coreProperties>
</file>